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60" r:id="rId2"/>
    <p:sldId id="262" r:id="rId3"/>
    <p:sldId id="267" r:id="rId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004D"/>
    <a:srgbClr val="00143F"/>
    <a:srgbClr val="EBEBEB"/>
    <a:srgbClr val="F4F4F4"/>
    <a:srgbClr val="DF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243"/>
    <p:restoredTop sz="96405"/>
  </p:normalViewPr>
  <p:slideViewPr>
    <p:cSldViewPr snapToGrid="0" snapToObjects="1">
      <p:cViewPr>
        <p:scale>
          <a:sx n="100" d="100"/>
          <a:sy n="100" d="100"/>
        </p:scale>
        <p:origin x="48" y="-5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7387CC-CA0D-2445-A8A8-CEFDBBA9166C}" type="datetimeFigureOut">
              <a:rPr lang="de-DE" smtClean="0"/>
              <a:t>25.02.2026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3A2BAE-3200-1443-B7C7-7B344EF7B4F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938647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EB5CB26-8777-4747-9165-91DBEEB687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DF517AC-93BC-FB40-8D70-F4A6411D38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39B08E9-A147-7346-8368-EB4B13A916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A0DDC-56D3-BB40-BF88-376811FFAAA9}" type="datetime1">
              <a:rPr lang="de-DE" smtClean="0"/>
              <a:t>25.02.2026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F8335A2-A93B-054F-B71E-FB5997C4DD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953995C-9BC2-2A4B-AAAC-DB9AB6D21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DE1C1-FBA5-C74C-883B-EB2418CB654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40574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A2CC4A2-6782-C340-8AC1-2C281DBB99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EC6C6422-D4D9-9040-8B51-3959578AFB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63AE85B-2C62-DE4F-8980-C170E78786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884E6-2DCE-154E-AA45-F502FE895941}" type="datetime1">
              <a:rPr lang="de-DE" smtClean="0"/>
              <a:t>25.02.2026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2C5B43A-7440-3F46-875A-DCBA13DB1B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96A2FA8-0AEE-074F-A6E7-4F453A66C6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DE1C1-FBA5-C74C-883B-EB2418CB654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75813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A7854EEA-A334-C34D-BA47-B4281FD1CC2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3604C99-B932-D74E-836F-3103095F4F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16C8BFF-88DE-8F42-88C7-D59224E5EF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7016D-FFD2-3647-8164-0B37F31D5B7F}" type="datetime1">
              <a:rPr lang="de-DE" smtClean="0"/>
              <a:t>25.02.2026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149BEC5-C2CF-AA4C-B59F-E5971FBD49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4176923-4273-D64E-A02F-E9B36576F1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DE1C1-FBA5-C74C-883B-EB2418CB654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42606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25B2DE2-43C1-9B48-A3A6-2C1A329EF9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4B4E97E-628C-444E-8E03-3BB840B1D7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7C8735D-8E68-664A-8A3D-8143496635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11D15-1E44-DE47-A15C-E85BAD1C4E72}" type="datetime1">
              <a:rPr lang="de-DE" smtClean="0"/>
              <a:t>25.02.2026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506A313-FE5F-9B4A-A0E7-ED32586B35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6FDD834-A539-C849-B97F-D8BC6934A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DE1C1-FBA5-C74C-883B-EB2418CB654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59643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70BCE0-DA9F-C24F-920B-AFE944AF64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E3AE092-B275-6A4C-A579-C036DA0682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0500052-C157-2644-9715-BC8B830A5A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A6A58-822F-FE46-9F14-6BF680D2E277}" type="datetime1">
              <a:rPr lang="de-DE" smtClean="0"/>
              <a:t>25.02.2026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0A62659-50C3-3547-88DB-AC4D2ED207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3BD312F-5720-1C45-996D-5CAA7E661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DE1C1-FBA5-C74C-883B-EB2418CB654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42422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E1CECE-5C01-FC42-9ABD-D245B04312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F43DDD3-93C5-B54C-9D24-D4E07DBAE2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A9F9D35-83DD-5C4E-86F2-F03050D4DA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B8C4C0E-D11B-4C4A-8A35-7FDBA88DF7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D68A5-C899-F44D-B4E5-B563A9BBFCEE}" type="datetime1">
              <a:rPr lang="de-DE" smtClean="0"/>
              <a:t>25.02.2026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466471B-A4F1-844A-B208-B3641E0AA3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E6E2CD1-4B5A-3147-8FCF-F42ACA547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DE1C1-FBA5-C74C-883B-EB2418CB654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78937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DF16955-3604-1E41-A972-2A256924A2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8122989-A4BB-B847-AB6D-6F97B59DEE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CC9A827-4D45-374D-ADB0-A1AEA09EA6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122B1E75-E45F-7447-9899-9899343055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2C29E683-CAEF-2D4A-8B5D-711F7E35BE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E2EF33B8-71E4-1E41-9EF1-E7E29D5375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7E9DA-713C-204A-A6C3-2DDD950993D7}" type="datetime1">
              <a:rPr lang="de-DE" smtClean="0"/>
              <a:t>25.02.2026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40E5BEA2-0283-044B-8A5F-2A882D923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2FB9A407-BD07-4D41-A736-34C9439E44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DE1C1-FBA5-C74C-883B-EB2418CB654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476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AEB476F-3DBF-1F48-A682-4A109EFEB1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D8D0F093-75B1-7842-B928-4CC6BCD7B3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2A59B-E7BE-1048-B76C-D5CC113D0D72}" type="datetime1">
              <a:rPr lang="de-DE" smtClean="0"/>
              <a:t>25.02.2026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F01A41D1-6ADC-434D-837D-BC3A3A796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323A29D-BC46-0649-9C25-04D98E5B8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DE1C1-FBA5-C74C-883B-EB2418CB654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24959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49887AC0-AD1D-1049-B92B-6EBAE836B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13BFD-0F55-0649-99D2-1440853BB9B3}" type="datetime1">
              <a:rPr lang="de-DE" smtClean="0"/>
              <a:t>25.02.2026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CDF758C5-5748-1F47-8192-54EBE3462E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F235F6A-3A43-9944-AF78-A595FD38D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DE1C1-FBA5-C74C-883B-EB2418CB654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20014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D7A75D-5040-504B-91BA-FCB145B834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86B6641-DDC8-5842-8725-0A77FFC56C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24021C5-A326-AD46-BF29-7F5685AFEA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4E0166D-1D9A-A349-820C-15DDE3EC8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681D2-5142-D948-9095-D82DA3B552F5}" type="datetime1">
              <a:rPr lang="de-DE" smtClean="0"/>
              <a:t>25.02.2026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5A1A66B-3357-844C-AB19-230CB47F8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27040DA-F9DB-674F-A4B5-57D612DA0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DE1C1-FBA5-C74C-883B-EB2418CB654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02911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72C7816-C101-0240-967E-39F9D87446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970CE0B4-671A-0840-A1F1-74A0E3FD74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F8A50A0-D779-9D4F-8B72-6FD842BE23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70FBB15-89F8-3F43-B89D-D4D707E61F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B4036-618C-D743-AD80-8FC5D092C7B6}" type="datetime1">
              <a:rPr lang="de-DE" smtClean="0"/>
              <a:t>25.02.2026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B2CAB08-959A-F344-A7C0-DDC43138C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23C5362-B1F2-2A4E-8A99-34B9344D0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DE1C1-FBA5-C74C-883B-EB2418CB654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05884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9D95EE70-09B7-4248-A7DE-85A97B9ADB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A9041AD-63EF-C745-BE2A-6568537CA7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678AC5B-8045-C14B-8776-DD032504F6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3CD8D5-9BE7-3848-A426-2BF458F29AAE}" type="datetime1">
              <a:rPr lang="de-DE" smtClean="0"/>
              <a:t>25.02.2026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46EDD72-3213-BC41-90AA-2EF74FD007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3ECD2DD-2F91-794A-A44F-6FAABC1744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ADE1C1-FBA5-C74C-883B-EB2418CB654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25344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ah-zeitarbeit.de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Abgerundetes Rechteck 15">
            <a:extLst>
              <a:ext uri="{FF2B5EF4-FFF2-40B4-BE49-F238E27FC236}">
                <a16:creationId xmlns:a16="http://schemas.microsoft.com/office/drawing/2014/main" id="{A87E5EDF-2DF0-8940-89C9-7830F4F239F9}"/>
              </a:ext>
            </a:extLst>
          </p:cNvPr>
          <p:cNvSpPr/>
          <p:nvPr/>
        </p:nvSpPr>
        <p:spPr>
          <a:xfrm>
            <a:off x="453786" y="2416215"/>
            <a:ext cx="10869743" cy="3958224"/>
          </a:xfrm>
          <a:prstGeom prst="roundRect">
            <a:avLst>
              <a:gd name="adj" fmla="val 1477"/>
            </a:avLst>
          </a:prstGeom>
          <a:solidFill>
            <a:srgbClr val="00143F"/>
          </a:solidFill>
          <a:ln>
            <a:noFill/>
          </a:ln>
          <a:effectLst>
            <a:outerShdw blurRad="266700" dist="12700" dir="5280000" algn="t" rotWithShape="0">
              <a:prstClr val="black">
                <a:alpha val="25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dirty="0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73A1C22D-4C6E-1740-949A-C1EEC3F7C1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3786" y="636103"/>
            <a:ext cx="2978346" cy="1444047"/>
          </a:xfrm>
          <a:prstGeom prst="rect">
            <a:avLst/>
          </a:prstGeom>
        </p:spPr>
      </p:pic>
      <p:sp>
        <p:nvSpPr>
          <p:cNvPr id="9" name="Rechtwinkliges Dreieck 8">
            <a:extLst>
              <a:ext uri="{FF2B5EF4-FFF2-40B4-BE49-F238E27FC236}">
                <a16:creationId xmlns:a16="http://schemas.microsoft.com/office/drawing/2014/main" id="{CA890681-F367-174F-88F5-69180D5DB326}"/>
              </a:ext>
            </a:extLst>
          </p:cNvPr>
          <p:cNvSpPr/>
          <p:nvPr/>
        </p:nvSpPr>
        <p:spPr>
          <a:xfrm rot="10800000">
            <a:off x="10417833" y="2258954"/>
            <a:ext cx="1080000" cy="1080000"/>
          </a:xfrm>
          <a:prstGeom prst="rtTriangle">
            <a:avLst/>
          </a:prstGeom>
          <a:solidFill>
            <a:srgbClr val="F9004D"/>
          </a:solidFill>
          <a:ln>
            <a:noFill/>
          </a:ln>
          <a:effectLst>
            <a:outerShdw blurRad="444500" dist="38100" dir="8100000" algn="tr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850D4E9-0BF6-ED4C-ABF6-BDF0226982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27342" y="3011459"/>
            <a:ext cx="8767578" cy="1646296"/>
          </a:xfrm>
        </p:spPr>
        <p:txBody>
          <a:bodyPr lIns="0" tIns="0" rIns="0" bIns="0">
            <a:normAutofit/>
          </a:bodyPr>
          <a:lstStyle/>
          <a:p>
            <a:pPr algn="l"/>
            <a:r>
              <a:rPr lang="de-DE" sz="4800" b="1" dirty="0">
                <a:solidFill>
                  <a:schemeClr val="bg1"/>
                </a:solidFill>
                <a:latin typeface="Inter" panose="02000503000000020004" pitchFamily="2" charset="0"/>
                <a:ea typeface="Inter" panose="02000503000000020004" pitchFamily="2" charset="0"/>
              </a:rPr>
              <a:t>A &amp; H Zeitarbeit GmbH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DF69D27-B33E-164A-AC53-76E0EC2BF2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27342" y="4803711"/>
            <a:ext cx="8767578" cy="1126313"/>
          </a:xfrm>
        </p:spPr>
        <p:txBody>
          <a:bodyPr lIns="0" tIns="0" rIns="0" bIns="0">
            <a:normAutofit/>
          </a:bodyPr>
          <a:lstStyle/>
          <a:p>
            <a:pPr algn="l"/>
            <a:r>
              <a:rPr lang="de-DE" sz="3600" dirty="0">
                <a:solidFill>
                  <a:schemeClr val="bg1"/>
                </a:solidFill>
                <a:latin typeface="Inter Medium" panose="02000503000000020004" pitchFamily="2" charset="0"/>
                <a:ea typeface="Inter Medium" panose="02000503000000020004" pitchFamily="2" charset="0"/>
              </a:rPr>
              <a:t>Organisation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142D6A43-9CD8-9942-B3EA-0A182F16CC5F}"/>
              </a:ext>
            </a:extLst>
          </p:cNvPr>
          <p:cNvSpPr txBox="1"/>
          <p:nvPr/>
        </p:nvSpPr>
        <p:spPr>
          <a:xfrm>
            <a:off x="9031266" y="-47598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319454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Abgerundetes Rechteck 14">
            <a:extLst>
              <a:ext uri="{FF2B5EF4-FFF2-40B4-BE49-F238E27FC236}">
                <a16:creationId xmlns:a16="http://schemas.microsoft.com/office/drawing/2014/main" id="{8475BFB1-E60F-D344-832E-381992E23E2F}"/>
              </a:ext>
            </a:extLst>
          </p:cNvPr>
          <p:cNvSpPr/>
          <p:nvPr/>
        </p:nvSpPr>
        <p:spPr>
          <a:xfrm>
            <a:off x="483671" y="1120652"/>
            <a:ext cx="10869743" cy="4931502"/>
          </a:xfrm>
          <a:prstGeom prst="roundRect">
            <a:avLst>
              <a:gd name="adj" fmla="val 1477"/>
            </a:avLst>
          </a:prstGeom>
          <a:solidFill>
            <a:srgbClr val="00143F"/>
          </a:solidFill>
          <a:ln>
            <a:noFill/>
          </a:ln>
          <a:effectLst>
            <a:outerShdw blurRad="266700" dist="12700" dir="5280000" algn="t" rotWithShape="0">
              <a:prstClr val="black">
                <a:alpha val="25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74F933C-61D2-784D-85FA-93BD1DD2633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93720"/>
            <a:ext cx="2743200" cy="365125"/>
          </a:xfrm>
        </p:spPr>
        <p:txBody>
          <a:bodyPr lIns="0" tIns="0" rIns="0" bIns="0"/>
          <a:lstStyle/>
          <a:p>
            <a:fld id="{8E197639-61F5-3B45-AA5C-358DC5DD31D2}" type="datetime1">
              <a:rPr lang="de-DE" smtClean="0">
                <a:solidFill>
                  <a:srgbClr val="00143F"/>
                </a:solidFill>
                <a:latin typeface="Inter Medium" panose="02000503000000020004" pitchFamily="2" charset="0"/>
                <a:ea typeface="Inter Medium" panose="02000503000000020004" pitchFamily="2" charset="0"/>
              </a:rPr>
              <a:t>25.02.2026</a:t>
            </a:fld>
            <a:endParaRPr lang="de-DE" dirty="0">
              <a:solidFill>
                <a:srgbClr val="00143F"/>
              </a:solidFill>
              <a:latin typeface="Inter Medium" panose="02000503000000020004" pitchFamily="2" charset="0"/>
              <a:ea typeface="Inter Medium" panose="02000503000000020004" pitchFamily="2" charset="0"/>
            </a:endParaRP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2274E6D-8DC4-664E-A324-565D55F9E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293720"/>
            <a:ext cx="4114800" cy="365125"/>
          </a:xfrm>
        </p:spPr>
        <p:txBody>
          <a:bodyPr/>
          <a:lstStyle/>
          <a:p>
            <a:r>
              <a:rPr lang="de-DE" dirty="0">
                <a:solidFill>
                  <a:srgbClr val="00143F"/>
                </a:solidFill>
                <a:latin typeface="Inter Medium" panose="02000503000000020004" pitchFamily="2" charset="0"/>
                <a:ea typeface="Inter Medium" panose="02000503000000020004" pitchFamily="2" charset="0"/>
              </a:rPr>
              <a:t>Organisation</a:t>
            </a:r>
          </a:p>
        </p:txBody>
      </p:sp>
      <p:sp>
        <p:nvSpPr>
          <p:cNvPr id="13" name="Titel 1">
            <a:extLst>
              <a:ext uri="{FF2B5EF4-FFF2-40B4-BE49-F238E27FC236}">
                <a16:creationId xmlns:a16="http://schemas.microsoft.com/office/drawing/2014/main" id="{9DF3DED8-7E53-E343-8919-898610590127}"/>
              </a:ext>
            </a:extLst>
          </p:cNvPr>
          <p:cNvSpPr txBox="1">
            <a:spLocks/>
          </p:cNvSpPr>
          <p:nvPr/>
        </p:nvSpPr>
        <p:spPr>
          <a:xfrm>
            <a:off x="1014608" y="1173010"/>
            <a:ext cx="9429048" cy="864315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b="1" dirty="0">
                <a:solidFill>
                  <a:schemeClr val="bg1"/>
                </a:solidFill>
                <a:latin typeface="Inter" panose="02000503000000020004" pitchFamily="2" charset="0"/>
                <a:ea typeface="Inter" panose="02000503000000020004" pitchFamily="2" charset="0"/>
              </a:rPr>
              <a:t>Organisation</a:t>
            </a:r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DC3F28F5-F0BC-EE4C-A162-442117DA9E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084" y="434191"/>
            <a:ext cx="1061774" cy="514799"/>
          </a:xfrm>
          <a:prstGeom prst="rect">
            <a:avLst/>
          </a:prstGeom>
        </p:spPr>
      </p:pic>
      <p:sp>
        <p:nvSpPr>
          <p:cNvPr id="11" name="Foliennummernplatzhalter 5">
            <a:extLst>
              <a:ext uri="{FF2B5EF4-FFF2-40B4-BE49-F238E27FC236}">
                <a16:creationId xmlns:a16="http://schemas.microsoft.com/office/drawing/2014/main" id="{C71CAEDE-2129-6946-8530-AF03FEA99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54230" y="6300918"/>
            <a:ext cx="2743200" cy="357927"/>
          </a:xfrm>
        </p:spPr>
        <p:txBody>
          <a:bodyPr lIns="0" tIns="0" rIns="0" bIns="0"/>
          <a:lstStyle/>
          <a:p>
            <a:fld id="{AFADE1C1-FBA5-C74C-883B-EB2418CB6545}" type="slidenum">
              <a:rPr lang="de-DE" sz="1400" b="1" smtClean="0">
                <a:solidFill>
                  <a:srgbClr val="F9004D"/>
                </a:solidFill>
                <a:latin typeface="Inter" panose="02000503000000020004" pitchFamily="2" charset="0"/>
                <a:ea typeface="Inter" panose="02000503000000020004" pitchFamily="2" charset="0"/>
              </a:rPr>
              <a:t>2</a:t>
            </a:fld>
            <a:endParaRPr lang="de-DE" sz="1400" b="1" dirty="0">
              <a:solidFill>
                <a:srgbClr val="F9004D"/>
              </a:solidFill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12" name="Rechtwinkliges Dreieck 11">
            <a:extLst>
              <a:ext uri="{FF2B5EF4-FFF2-40B4-BE49-F238E27FC236}">
                <a16:creationId xmlns:a16="http://schemas.microsoft.com/office/drawing/2014/main" id="{C95F5280-FBA5-1C46-BD69-BCE94C471F59}"/>
              </a:ext>
            </a:extLst>
          </p:cNvPr>
          <p:cNvSpPr/>
          <p:nvPr/>
        </p:nvSpPr>
        <p:spPr>
          <a:xfrm rot="10800000">
            <a:off x="10620292" y="986568"/>
            <a:ext cx="815226" cy="815226"/>
          </a:xfrm>
          <a:prstGeom prst="rtTriangle">
            <a:avLst/>
          </a:prstGeom>
          <a:solidFill>
            <a:srgbClr val="F9004D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6" name="Textfeld 15"/>
          <p:cNvSpPr txBox="1"/>
          <p:nvPr/>
        </p:nvSpPr>
        <p:spPr>
          <a:xfrm>
            <a:off x="6330350" y="1280945"/>
            <a:ext cx="1406154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900" dirty="0">
                <a:solidFill>
                  <a:srgbClr val="EBEBEB"/>
                </a:solidFill>
                <a:latin typeface="Inter" panose="02000503000000020004" pitchFamily="2" charset="0"/>
                <a:ea typeface="Inter" panose="02000503000000020004" pitchFamily="2" charset="0"/>
              </a:rPr>
              <a:t>Axel Schneidt</a:t>
            </a:r>
          </a:p>
          <a:p>
            <a:r>
              <a:rPr lang="de-DE" sz="600" dirty="0">
                <a:solidFill>
                  <a:srgbClr val="F9004D"/>
                </a:solidFill>
                <a:latin typeface="Inter" panose="02000503000000020004" pitchFamily="2" charset="0"/>
                <a:ea typeface="Inter" panose="02000503000000020004" pitchFamily="2" charset="0"/>
              </a:rPr>
              <a:t>Geschäftsführer/CFO</a:t>
            </a:r>
          </a:p>
          <a:p>
            <a:r>
              <a:rPr lang="de-DE" sz="600" dirty="0">
                <a:solidFill>
                  <a:srgbClr val="EBEBEB"/>
                </a:solidFill>
                <a:latin typeface="Inter" panose="02000503000000020004" pitchFamily="2" charset="0"/>
                <a:ea typeface="Inter" panose="02000503000000020004" pitchFamily="2" charset="0"/>
              </a:rPr>
              <a:t>Axel.Schneidt@terra-holding.com</a:t>
            </a:r>
          </a:p>
        </p:txBody>
      </p:sp>
      <p:sp>
        <p:nvSpPr>
          <p:cNvPr id="17" name="Textfeld 16"/>
          <p:cNvSpPr txBox="1"/>
          <p:nvPr/>
        </p:nvSpPr>
        <p:spPr>
          <a:xfrm>
            <a:off x="5093376" y="1241781"/>
            <a:ext cx="141897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100" dirty="0">
                <a:solidFill>
                  <a:srgbClr val="F9004D"/>
                </a:solidFill>
                <a:latin typeface="Inter" panose="02000503000000020004" pitchFamily="2" charset="0"/>
                <a:ea typeface="Inter" panose="02000503000000020004" pitchFamily="2" charset="0"/>
              </a:rPr>
              <a:t>Geschäftsführung</a:t>
            </a:r>
            <a:r>
              <a:rPr lang="de-DE" sz="600" dirty="0">
                <a:solidFill>
                  <a:srgbClr val="F9004D"/>
                </a:solidFill>
                <a:latin typeface="Inter" panose="02000503000000020004" pitchFamily="2" charset="0"/>
                <a:ea typeface="Inter" panose="02000503000000020004" pitchFamily="2" charset="0"/>
              </a:rPr>
              <a:t>  </a:t>
            </a:r>
          </a:p>
        </p:txBody>
      </p:sp>
      <p:sp>
        <p:nvSpPr>
          <p:cNvPr id="18" name="Textfeld 17"/>
          <p:cNvSpPr txBox="1"/>
          <p:nvPr/>
        </p:nvSpPr>
        <p:spPr>
          <a:xfrm>
            <a:off x="493535" y="1951616"/>
            <a:ext cx="1040670" cy="4462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100" dirty="0">
                <a:solidFill>
                  <a:srgbClr val="F9004D"/>
                </a:solidFill>
                <a:latin typeface="Inter" panose="02000503000000020004" pitchFamily="2" charset="0"/>
                <a:ea typeface="Inter" panose="02000503000000020004" pitchFamily="2" charset="0"/>
              </a:rPr>
              <a:t>Hamburg</a:t>
            </a:r>
          </a:p>
          <a:p>
            <a:r>
              <a:rPr lang="de-DE" sz="600" dirty="0">
                <a:solidFill>
                  <a:srgbClr val="F9004D"/>
                </a:solidFill>
                <a:latin typeface="Inter" panose="02000503000000020004" pitchFamily="2" charset="0"/>
                <a:ea typeface="Inter" panose="02000503000000020004" pitchFamily="2" charset="0"/>
              </a:rPr>
              <a:t>T +49 40 788 766 8 0</a:t>
            </a:r>
          </a:p>
          <a:p>
            <a:r>
              <a:rPr lang="de-DE" sz="600" dirty="0">
                <a:solidFill>
                  <a:srgbClr val="F9004D"/>
                </a:solidFill>
                <a:latin typeface="Inter" panose="02000503000000020004" pitchFamily="2" charset="0"/>
                <a:ea typeface="Inter" panose="02000503000000020004" pitchFamily="2" charset="0"/>
              </a:rPr>
              <a:t>E info@ah-zeitarbeit.de</a:t>
            </a:r>
          </a:p>
        </p:txBody>
      </p:sp>
      <p:sp>
        <p:nvSpPr>
          <p:cNvPr id="19" name="Textfeld 18"/>
          <p:cNvSpPr txBox="1"/>
          <p:nvPr/>
        </p:nvSpPr>
        <p:spPr>
          <a:xfrm>
            <a:off x="3552419" y="1929436"/>
            <a:ext cx="2265364" cy="6924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900" dirty="0">
                <a:solidFill>
                  <a:srgbClr val="EBEBEB"/>
                </a:solidFill>
                <a:latin typeface="Inter" panose="02000503000000020004" pitchFamily="2" charset="0"/>
                <a:ea typeface="Inter" panose="02000503000000020004" pitchFamily="2" charset="0"/>
              </a:rPr>
              <a:t>Jana Maly </a:t>
            </a:r>
          </a:p>
          <a:p>
            <a:r>
              <a:rPr lang="de-DE" sz="600" dirty="0">
                <a:solidFill>
                  <a:srgbClr val="F9004D"/>
                </a:solidFill>
                <a:latin typeface="Inter" panose="02000503000000020004" pitchFamily="2" charset="0"/>
                <a:ea typeface="Inter" panose="02000503000000020004" pitchFamily="2" charset="0"/>
              </a:rPr>
              <a:t>Head </a:t>
            </a:r>
            <a:r>
              <a:rPr lang="de-DE" sz="600" dirty="0" err="1">
                <a:solidFill>
                  <a:srgbClr val="F9004D"/>
                </a:solidFill>
                <a:latin typeface="Inter" panose="02000503000000020004" pitchFamily="2" charset="0"/>
                <a:ea typeface="Inter" panose="02000503000000020004" pitchFamily="2" charset="0"/>
              </a:rPr>
              <a:t>of</a:t>
            </a:r>
            <a:r>
              <a:rPr lang="de-DE" sz="600" dirty="0">
                <a:solidFill>
                  <a:srgbClr val="F9004D"/>
                </a:solidFill>
                <a:latin typeface="Inter" panose="02000503000000020004" pitchFamily="2" charset="0"/>
                <a:ea typeface="Inter" panose="02000503000000020004" pitchFamily="2" charset="0"/>
              </a:rPr>
              <a:t> Recruiting; Innovation and Quality Management</a:t>
            </a:r>
          </a:p>
          <a:p>
            <a:r>
              <a:rPr lang="de-DE" sz="600" dirty="0">
                <a:solidFill>
                  <a:srgbClr val="EBEBEB"/>
                </a:solidFill>
                <a:latin typeface="Inter" panose="02000503000000020004" pitchFamily="2" charset="0"/>
                <a:ea typeface="Inter" panose="02000503000000020004" pitchFamily="2" charset="0"/>
              </a:rPr>
              <a:t>Personalgewinnung, Arbeitsschutz und -sicherheit, Brandschutz,</a:t>
            </a:r>
          </a:p>
          <a:p>
            <a:r>
              <a:rPr lang="de-DE" sz="600" dirty="0">
                <a:solidFill>
                  <a:srgbClr val="EBEBEB"/>
                </a:solidFill>
                <a:latin typeface="Inter" panose="02000503000000020004" pitchFamily="2" charset="0"/>
                <a:ea typeface="Inter" panose="02000503000000020004" pitchFamily="2" charset="0"/>
              </a:rPr>
              <a:t>QM, Aus- und Weiterbildung, Controlling</a:t>
            </a:r>
          </a:p>
          <a:p>
            <a:r>
              <a:rPr lang="de-DE" sz="600" dirty="0">
                <a:solidFill>
                  <a:srgbClr val="EBEBEB"/>
                </a:solidFill>
                <a:latin typeface="Inter" panose="02000503000000020004" pitchFamily="2" charset="0"/>
                <a:ea typeface="Inter" panose="02000503000000020004" pitchFamily="2" charset="0"/>
              </a:rPr>
              <a:t>Jana.Maly@ah-zeitarbeit.de</a:t>
            </a:r>
          </a:p>
          <a:p>
            <a:r>
              <a:rPr lang="de-DE" sz="600" dirty="0">
                <a:solidFill>
                  <a:srgbClr val="EBEBEB"/>
                </a:solidFill>
                <a:latin typeface="Inter" panose="02000503000000020004" pitchFamily="2" charset="0"/>
                <a:ea typeface="Inter" panose="02000503000000020004" pitchFamily="2" charset="0"/>
              </a:rPr>
              <a:t>+49 40 788 766 8 110</a:t>
            </a:r>
          </a:p>
        </p:txBody>
      </p:sp>
      <p:sp>
        <p:nvSpPr>
          <p:cNvPr id="21" name="Textfeld 20"/>
          <p:cNvSpPr txBox="1"/>
          <p:nvPr/>
        </p:nvSpPr>
        <p:spPr>
          <a:xfrm>
            <a:off x="1795587" y="2644096"/>
            <a:ext cx="1645002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900" dirty="0">
                <a:solidFill>
                  <a:srgbClr val="EBEBEB"/>
                </a:solidFill>
                <a:latin typeface="Inter" panose="02000503000000020004" pitchFamily="2" charset="0"/>
                <a:ea typeface="Inter" panose="02000503000000020004" pitchFamily="2" charset="0"/>
              </a:rPr>
              <a:t>Katja Dutado</a:t>
            </a:r>
          </a:p>
          <a:p>
            <a:r>
              <a:rPr lang="de-DE" sz="600" dirty="0">
                <a:solidFill>
                  <a:srgbClr val="F9004D"/>
                </a:solidFill>
                <a:latin typeface="Inter" panose="02000503000000020004" pitchFamily="2" charset="0"/>
                <a:ea typeface="Inter" panose="02000503000000020004" pitchFamily="2" charset="0"/>
              </a:rPr>
              <a:t>Abteilungsleiterin/Head </a:t>
            </a:r>
            <a:r>
              <a:rPr lang="de-DE" sz="600" dirty="0" err="1">
                <a:solidFill>
                  <a:srgbClr val="F9004D"/>
                </a:solidFill>
                <a:latin typeface="Inter" panose="02000503000000020004" pitchFamily="2" charset="0"/>
                <a:ea typeface="Inter" panose="02000503000000020004" pitchFamily="2" charset="0"/>
              </a:rPr>
              <a:t>of</a:t>
            </a:r>
            <a:r>
              <a:rPr lang="de-DE" sz="600" dirty="0">
                <a:solidFill>
                  <a:srgbClr val="F9004D"/>
                </a:solidFill>
                <a:latin typeface="Inter" panose="02000503000000020004" pitchFamily="2" charset="0"/>
                <a:ea typeface="Inter" panose="02000503000000020004" pitchFamily="2" charset="0"/>
              </a:rPr>
              <a:t> Administration LFA</a:t>
            </a:r>
          </a:p>
          <a:p>
            <a:r>
              <a:rPr lang="de-DE" sz="600" dirty="0">
                <a:solidFill>
                  <a:srgbClr val="EBEBEB"/>
                </a:solidFill>
                <a:latin typeface="Inter" panose="02000503000000020004" pitchFamily="2" charset="0"/>
                <a:ea typeface="Inter" panose="02000503000000020004" pitchFamily="2" charset="0"/>
              </a:rPr>
              <a:t>Katja.Dutado@ah-zeitarbeit.de</a:t>
            </a:r>
          </a:p>
          <a:p>
            <a:r>
              <a:rPr lang="de-DE" sz="600" dirty="0">
                <a:solidFill>
                  <a:srgbClr val="EBEBEB"/>
                </a:solidFill>
                <a:latin typeface="Inter" panose="02000503000000020004" pitchFamily="2" charset="0"/>
                <a:ea typeface="Inter" panose="02000503000000020004" pitchFamily="2" charset="0"/>
              </a:rPr>
              <a:t>+49 40 788 766 8 105</a:t>
            </a:r>
          </a:p>
        </p:txBody>
      </p:sp>
      <p:sp>
        <p:nvSpPr>
          <p:cNvPr id="24" name="Textfeld 23"/>
          <p:cNvSpPr txBox="1"/>
          <p:nvPr/>
        </p:nvSpPr>
        <p:spPr>
          <a:xfrm>
            <a:off x="1799673" y="1951599"/>
            <a:ext cx="1221809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900" dirty="0">
                <a:solidFill>
                  <a:srgbClr val="EBEBEB"/>
                </a:solidFill>
                <a:latin typeface="Inter" panose="02000503000000020004" pitchFamily="2" charset="0"/>
                <a:ea typeface="Inter" panose="02000503000000020004" pitchFamily="2" charset="0"/>
              </a:rPr>
              <a:t>Jens v. Appen</a:t>
            </a:r>
          </a:p>
          <a:p>
            <a:r>
              <a:rPr lang="de-DE" sz="600" dirty="0">
                <a:solidFill>
                  <a:srgbClr val="F9004D"/>
                </a:solidFill>
                <a:latin typeface="Inter" panose="02000503000000020004" pitchFamily="2" charset="0"/>
                <a:ea typeface="Inter" panose="02000503000000020004" pitchFamily="2" charset="0"/>
              </a:rPr>
              <a:t>Geschäftsleiter</a:t>
            </a:r>
            <a:endParaRPr lang="de-DE" sz="600" i="1" dirty="0">
              <a:solidFill>
                <a:srgbClr val="F9004D"/>
              </a:solidFill>
              <a:latin typeface="Inter" panose="02000503000000020004" pitchFamily="2" charset="0"/>
              <a:ea typeface="Inter" panose="02000503000000020004" pitchFamily="2" charset="0"/>
            </a:endParaRPr>
          </a:p>
          <a:p>
            <a:r>
              <a:rPr lang="de-DE" sz="600" dirty="0">
                <a:solidFill>
                  <a:srgbClr val="EBEBEB"/>
                </a:solidFill>
                <a:latin typeface="Inter" panose="02000503000000020004" pitchFamily="2" charset="0"/>
                <a:ea typeface="Inter" panose="02000503000000020004" pitchFamily="2" charset="0"/>
              </a:rPr>
              <a:t>Jens.vonAppen@ah-zeitarbeit.de</a:t>
            </a:r>
          </a:p>
          <a:p>
            <a:r>
              <a:rPr lang="de-DE" sz="600" dirty="0">
                <a:solidFill>
                  <a:srgbClr val="EBEBEB"/>
                </a:solidFill>
                <a:latin typeface="Inter" panose="02000503000000020004" pitchFamily="2" charset="0"/>
                <a:ea typeface="Inter" panose="02000503000000020004" pitchFamily="2" charset="0"/>
              </a:rPr>
              <a:t>+49 40 788 766 8 109</a:t>
            </a:r>
          </a:p>
          <a:p>
            <a:r>
              <a:rPr lang="de-DE" sz="600" dirty="0">
                <a:solidFill>
                  <a:srgbClr val="EBEBEB"/>
                </a:solidFill>
                <a:latin typeface="Inter" panose="02000503000000020004" pitchFamily="2" charset="0"/>
                <a:ea typeface="Inter" panose="02000503000000020004" pitchFamily="2" charset="0"/>
              </a:rPr>
              <a:t>+49 151 689 659 58</a:t>
            </a:r>
          </a:p>
        </p:txBody>
      </p:sp>
      <p:sp>
        <p:nvSpPr>
          <p:cNvPr id="25" name="Textfeld 24"/>
          <p:cNvSpPr txBox="1"/>
          <p:nvPr/>
        </p:nvSpPr>
        <p:spPr>
          <a:xfrm>
            <a:off x="478565" y="3823956"/>
            <a:ext cx="1593706" cy="4462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100" dirty="0">
                <a:solidFill>
                  <a:srgbClr val="F9004D"/>
                </a:solidFill>
                <a:latin typeface="Inter" panose="02000503000000020004" pitchFamily="2" charset="0"/>
                <a:ea typeface="Inter" panose="02000503000000020004" pitchFamily="2" charset="0"/>
              </a:rPr>
              <a:t>Neu Wulmstorf</a:t>
            </a:r>
          </a:p>
          <a:p>
            <a:r>
              <a:rPr lang="de-DE" sz="600" dirty="0">
                <a:solidFill>
                  <a:srgbClr val="F9004D"/>
                </a:solidFill>
                <a:latin typeface="Inter" panose="02000503000000020004" pitchFamily="2" charset="0"/>
                <a:ea typeface="Inter" panose="02000503000000020004" pitchFamily="2" charset="0"/>
              </a:rPr>
              <a:t>T +49 40 729 146 64</a:t>
            </a:r>
          </a:p>
          <a:p>
            <a:r>
              <a:rPr lang="de-DE" sz="600" dirty="0">
                <a:solidFill>
                  <a:srgbClr val="F9004D"/>
                </a:solidFill>
                <a:latin typeface="Inter" panose="02000503000000020004" pitchFamily="2" charset="0"/>
                <a:ea typeface="Inter" panose="02000503000000020004" pitchFamily="2" charset="0"/>
              </a:rPr>
              <a:t>E info.neu-wulmstorf@ah-zeitarbeit.de</a:t>
            </a:r>
          </a:p>
        </p:txBody>
      </p:sp>
      <p:sp>
        <p:nvSpPr>
          <p:cNvPr id="28" name="Textfeld 27"/>
          <p:cNvSpPr txBox="1"/>
          <p:nvPr/>
        </p:nvSpPr>
        <p:spPr>
          <a:xfrm>
            <a:off x="3552419" y="2627363"/>
            <a:ext cx="1931939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900" dirty="0">
                <a:solidFill>
                  <a:srgbClr val="EBEBEB"/>
                </a:solidFill>
                <a:latin typeface="Inter" panose="02000503000000020004" pitchFamily="2" charset="0"/>
                <a:ea typeface="Inter" panose="02000503000000020004" pitchFamily="2" charset="0"/>
              </a:rPr>
              <a:t>Kerstin Schmidt</a:t>
            </a:r>
          </a:p>
          <a:p>
            <a:r>
              <a:rPr lang="de-DE" sz="600" dirty="0">
                <a:solidFill>
                  <a:srgbClr val="F9004D"/>
                </a:solidFill>
                <a:latin typeface="Inter" panose="02000503000000020004" pitchFamily="2" charset="0"/>
                <a:ea typeface="Inter" panose="02000503000000020004" pitchFamily="2" charset="0"/>
              </a:rPr>
              <a:t>Abteilungsassistentin/Department Assistent LFA</a:t>
            </a:r>
          </a:p>
          <a:p>
            <a:r>
              <a:rPr lang="de-DE" sz="600" dirty="0">
                <a:solidFill>
                  <a:srgbClr val="EBEBEB"/>
                </a:solidFill>
                <a:latin typeface="Inter" panose="02000503000000020004" pitchFamily="2" charset="0"/>
                <a:ea typeface="Inter" panose="02000503000000020004" pitchFamily="2" charset="0"/>
              </a:rPr>
              <a:t>Kerstin.Schmidt@ah-zeitarbeit.de</a:t>
            </a:r>
          </a:p>
          <a:p>
            <a:r>
              <a:rPr lang="de-DE" sz="600" dirty="0">
                <a:solidFill>
                  <a:srgbClr val="EBEBEB"/>
                </a:solidFill>
                <a:latin typeface="Inter" panose="02000503000000020004" pitchFamily="2" charset="0"/>
                <a:ea typeface="Inter" panose="02000503000000020004" pitchFamily="2" charset="0"/>
              </a:rPr>
              <a:t>+49 40 788 766 8 104</a:t>
            </a:r>
          </a:p>
        </p:txBody>
      </p:sp>
      <p:sp>
        <p:nvSpPr>
          <p:cNvPr id="31" name="Textfeld 30"/>
          <p:cNvSpPr txBox="1"/>
          <p:nvPr/>
        </p:nvSpPr>
        <p:spPr>
          <a:xfrm>
            <a:off x="483671" y="3197082"/>
            <a:ext cx="1393330" cy="4462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100" dirty="0">
                <a:solidFill>
                  <a:srgbClr val="F9004D"/>
                </a:solidFill>
                <a:latin typeface="Inter" panose="02000503000000020004" pitchFamily="2" charset="0"/>
                <a:ea typeface="Inter" panose="02000503000000020004" pitchFamily="2" charset="0"/>
              </a:rPr>
              <a:t>Buchholz</a:t>
            </a:r>
          </a:p>
          <a:p>
            <a:r>
              <a:rPr lang="de-DE" sz="600" dirty="0">
                <a:solidFill>
                  <a:srgbClr val="F9004D"/>
                </a:solidFill>
                <a:latin typeface="Inter" panose="02000503000000020004" pitchFamily="2" charset="0"/>
                <a:ea typeface="Inter" panose="02000503000000020004" pitchFamily="2" charset="0"/>
              </a:rPr>
              <a:t>T +49 4181 216 86 86</a:t>
            </a:r>
          </a:p>
          <a:p>
            <a:r>
              <a:rPr lang="de-DE" sz="600" dirty="0">
                <a:solidFill>
                  <a:srgbClr val="F9004D"/>
                </a:solidFill>
                <a:latin typeface="Inter" panose="02000503000000020004" pitchFamily="2" charset="0"/>
                <a:ea typeface="Inter" panose="02000503000000020004" pitchFamily="2" charset="0"/>
              </a:rPr>
              <a:t>E info.buchholz@ah-zeitarbeit.de</a:t>
            </a:r>
          </a:p>
        </p:txBody>
      </p:sp>
      <p:sp>
        <p:nvSpPr>
          <p:cNvPr id="32" name="Textfeld 31"/>
          <p:cNvSpPr txBox="1"/>
          <p:nvPr/>
        </p:nvSpPr>
        <p:spPr>
          <a:xfrm>
            <a:off x="1795587" y="3197525"/>
            <a:ext cx="1372492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900" dirty="0">
                <a:solidFill>
                  <a:srgbClr val="EBEBEB"/>
                </a:solidFill>
                <a:latin typeface="Inter" panose="02000503000000020004" pitchFamily="2" charset="0"/>
                <a:ea typeface="Inter" panose="02000503000000020004" pitchFamily="2" charset="0"/>
              </a:rPr>
              <a:t>Andreas Gogolin</a:t>
            </a:r>
          </a:p>
          <a:p>
            <a:r>
              <a:rPr lang="de-DE" sz="600" dirty="0">
                <a:solidFill>
                  <a:srgbClr val="F9004D"/>
                </a:solidFill>
                <a:latin typeface="Inter" panose="02000503000000020004" pitchFamily="2" charset="0"/>
                <a:ea typeface="Inter" panose="02000503000000020004" pitchFamily="2" charset="0"/>
              </a:rPr>
              <a:t>Niederlassungsleiter/</a:t>
            </a:r>
            <a:r>
              <a:rPr lang="de-DE" sz="600" dirty="0" err="1">
                <a:solidFill>
                  <a:srgbClr val="F9004D"/>
                </a:solidFill>
                <a:latin typeface="Inter" panose="02000503000000020004" pitchFamily="2" charset="0"/>
                <a:ea typeface="Inter" panose="02000503000000020004" pitchFamily="2" charset="0"/>
              </a:rPr>
              <a:t>Branch</a:t>
            </a:r>
            <a:r>
              <a:rPr lang="de-DE" sz="600" dirty="0">
                <a:solidFill>
                  <a:srgbClr val="F9004D"/>
                </a:solidFill>
                <a:latin typeface="Inter" panose="02000503000000020004" pitchFamily="2" charset="0"/>
                <a:ea typeface="Inter" panose="02000503000000020004" pitchFamily="2" charset="0"/>
              </a:rPr>
              <a:t> Manager</a:t>
            </a:r>
          </a:p>
          <a:p>
            <a:r>
              <a:rPr lang="de-DE" sz="600" dirty="0">
                <a:solidFill>
                  <a:srgbClr val="EBEBEB"/>
                </a:solidFill>
                <a:latin typeface="Inter" panose="02000503000000020004" pitchFamily="2" charset="0"/>
                <a:ea typeface="Inter" panose="02000503000000020004" pitchFamily="2" charset="0"/>
              </a:rPr>
              <a:t>Andreas.Gogolin@ah-zeitarbeit.de</a:t>
            </a:r>
          </a:p>
          <a:p>
            <a:r>
              <a:rPr lang="de-DE" sz="600" dirty="0">
                <a:solidFill>
                  <a:srgbClr val="EBEBEB"/>
                </a:solidFill>
                <a:latin typeface="Inter" panose="02000503000000020004" pitchFamily="2" charset="0"/>
                <a:ea typeface="Inter" panose="02000503000000020004" pitchFamily="2" charset="0"/>
              </a:rPr>
              <a:t>+49 4181 216 86 86</a:t>
            </a:r>
          </a:p>
          <a:p>
            <a:r>
              <a:rPr lang="de-DE" sz="600" dirty="0">
                <a:solidFill>
                  <a:srgbClr val="EBEBEB"/>
                </a:solidFill>
                <a:latin typeface="Inter" panose="02000503000000020004" pitchFamily="2" charset="0"/>
                <a:ea typeface="Inter" panose="02000503000000020004" pitchFamily="2" charset="0"/>
              </a:rPr>
              <a:t>+49 151 689 659 51</a:t>
            </a:r>
          </a:p>
        </p:txBody>
      </p:sp>
      <p:sp>
        <p:nvSpPr>
          <p:cNvPr id="33" name="Textfeld 32"/>
          <p:cNvSpPr txBox="1"/>
          <p:nvPr/>
        </p:nvSpPr>
        <p:spPr>
          <a:xfrm>
            <a:off x="3552419" y="3186165"/>
            <a:ext cx="1269899" cy="6924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900" dirty="0">
                <a:solidFill>
                  <a:srgbClr val="EBEBEB"/>
                </a:solidFill>
                <a:latin typeface="Inter" panose="02000503000000020004" pitchFamily="2" charset="0"/>
                <a:ea typeface="Inter" panose="02000503000000020004" pitchFamily="2" charset="0"/>
              </a:rPr>
              <a:t>Tobias v. Glahn</a:t>
            </a:r>
          </a:p>
          <a:p>
            <a:r>
              <a:rPr lang="de-DE" sz="600" dirty="0">
                <a:solidFill>
                  <a:srgbClr val="F9004D"/>
                </a:solidFill>
                <a:latin typeface="Inter" panose="02000503000000020004" pitchFamily="2" charset="0"/>
                <a:ea typeface="Inter" panose="02000503000000020004" pitchFamily="2" charset="0"/>
              </a:rPr>
              <a:t>On-Site Manager</a:t>
            </a:r>
          </a:p>
          <a:p>
            <a:r>
              <a:rPr lang="de-DE" sz="600" dirty="0">
                <a:solidFill>
                  <a:srgbClr val="EBEBEB"/>
                </a:solidFill>
                <a:latin typeface="Inter" panose="02000503000000020004" pitchFamily="2" charset="0"/>
                <a:ea typeface="Inter" panose="02000503000000020004" pitchFamily="2" charset="0"/>
              </a:rPr>
              <a:t>Fahrdienst/Arbeitsschutz</a:t>
            </a:r>
          </a:p>
          <a:p>
            <a:r>
              <a:rPr lang="de-DE" sz="600" dirty="0">
                <a:solidFill>
                  <a:srgbClr val="EBEBEB"/>
                </a:solidFill>
                <a:latin typeface="Inter" panose="02000503000000020004" pitchFamily="2" charset="0"/>
                <a:ea typeface="Inter" panose="02000503000000020004" pitchFamily="2" charset="0"/>
              </a:rPr>
              <a:t>Tobias.vonGlahn@ah-zeitarbeit.de</a:t>
            </a:r>
          </a:p>
          <a:p>
            <a:r>
              <a:rPr lang="de-DE" sz="600" dirty="0">
                <a:solidFill>
                  <a:srgbClr val="EBEBEB"/>
                </a:solidFill>
                <a:latin typeface="Inter" panose="02000503000000020004" pitchFamily="2" charset="0"/>
                <a:ea typeface="Inter" panose="02000503000000020004" pitchFamily="2" charset="0"/>
              </a:rPr>
              <a:t>+49 4181 216 86 86</a:t>
            </a:r>
          </a:p>
          <a:p>
            <a:r>
              <a:rPr lang="de-DE" sz="600" dirty="0">
                <a:solidFill>
                  <a:srgbClr val="EBEBEB"/>
                </a:solidFill>
                <a:latin typeface="Inter" panose="02000503000000020004" pitchFamily="2" charset="0"/>
                <a:ea typeface="Inter" panose="02000503000000020004" pitchFamily="2" charset="0"/>
              </a:rPr>
              <a:t>+49 170 789 44 44</a:t>
            </a:r>
          </a:p>
        </p:txBody>
      </p:sp>
      <p:sp>
        <p:nvSpPr>
          <p:cNvPr id="35" name="Textfeld 34"/>
          <p:cNvSpPr txBox="1"/>
          <p:nvPr/>
        </p:nvSpPr>
        <p:spPr>
          <a:xfrm>
            <a:off x="5916003" y="1991579"/>
            <a:ext cx="1372492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900" dirty="0">
                <a:solidFill>
                  <a:srgbClr val="EBEBEB"/>
                </a:solidFill>
                <a:latin typeface="Inter" panose="02000503000000020004" pitchFamily="2" charset="0"/>
                <a:ea typeface="Inter" panose="02000503000000020004" pitchFamily="2" charset="0"/>
              </a:rPr>
              <a:t>Felix Teichfischer</a:t>
            </a:r>
          </a:p>
          <a:p>
            <a:r>
              <a:rPr lang="de-DE" sz="600" dirty="0">
                <a:solidFill>
                  <a:srgbClr val="F9004D"/>
                </a:solidFill>
                <a:latin typeface="Inter" panose="02000503000000020004" pitchFamily="2" charset="0"/>
                <a:ea typeface="Inter" panose="02000503000000020004" pitchFamily="2" charset="0"/>
              </a:rPr>
              <a:t>Niederlassungsleiter/Branch Manager</a:t>
            </a:r>
          </a:p>
          <a:p>
            <a:r>
              <a:rPr lang="de-DE" sz="600" dirty="0">
                <a:solidFill>
                  <a:srgbClr val="EBEBEB"/>
                </a:solidFill>
                <a:latin typeface="Inter" panose="02000503000000020004" pitchFamily="2" charset="0"/>
                <a:ea typeface="Inter" panose="02000503000000020004" pitchFamily="2" charset="0"/>
              </a:rPr>
              <a:t>Felix.Teichfischer@ah-zeitarbeit.de</a:t>
            </a:r>
          </a:p>
          <a:p>
            <a:r>
              <a:rPr lang="de-DE" sz="600" dirty="0">
                <a:solidFill>
                  <a:srgbClr val="EBEBEB"/>
                </a:solidFill>
                <a:latin typeface="Inter" panose="02000503000000020004" pitchFamily="2" charset="0"/>
                <a:ea typeface="Inter" panose="02000503000000020004" pitchFamily="2" charset="0"/>
              </a:rPr>
              <a:t>+49 40 788 766 8 111</a:t>
            </a:r>
          </a:p>
          <a:p>
            <a:r>
              <a:rPr lang="de-DE" sz="600" dirty="0">
                <a:solidFill>
                  <a:srgbClr val="EBEBEB"/>
                </a:solidFill>
                <a:latin typeface="Inter" panose="02000503000000020004" pitchFamily="2" charset="0"/>
                <a:ea typeface="Inter" panose="02000503000000020004" pitchFamily="2" charset="0"/>
              </a:rPr>
              <a:t>+49 178 789 98 88</a:t>
            </a:r>
          </a:p>
        </p:txBody>
      </p:sp>
      <p:sp>
        <p:nvSpPr>
          <p:cNvPr id="36" name="Textfeld 35"/>
          <p:cNvSpPr txBox="1"/>
          <p:nvPr/>
        </p:nvSpPr>
        <p:spPr>
          <a:xfrm>
            <a:off x="5920806" y="2594686"/>
            <a:ext cx="1931939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900" dirty="0">
                <a:solidFill>
                  <a:srgbClr val="EBEBEB"/>
                </a:solidFill>
                <a:latin typeface="Inter" panose="02000503000000020004" pitchFamily="2" charset="0"/>
                <a:ea typeface="Inter" panose="02000503000000020004" pitchFamily="2" charset="0"/>
              </a:rPr>
              <a:t>Susanne Weide</a:t>
            </a:r>
          </a:p>
          <a:p>
            <a:r>
              <a:rPr lang="de-DE" sz="600" dirty="0">
                <a:solidFill>
                  <a:srgbClr val="F9004D"/>
                </a:solidFill>
                <a:latin typeface="Inter" panose="02000503000000020004" pitchFamily="2" charset="0"/>
                <a:ea typeface="Inter" panose="02000503000000020004" pitchFamily="2" charset="0"/>
              </a:rPr>
              <a:t>Abteilungsassistentin/Department Assistent LFA</a:t>
            </a:r>
          </a:p>
          <a:p>
            <a:r>
              <a:rPr lang="de-DE" sz="600" dirty="0">
                <a:solidFill>
                  <a:srgbClr val="EBEBEB"/>
                </a:solidFill>
                <a:latin typeface="Inter" panose="02000503000000020004" pitchFamily="2" charset="0"/>
                <a:ea typeface="Inter" panose="02000503000000020004" pitchFamily="2" charset="0"/>
              </a:rPr>
              <a:t>Abrechnung Heads</a:t>
            </a:r>
          </a:p>
          <a:p>
            <a:r>
              <a:rPr lang="de-DE" sz="600" dirty="0">
                <a:solidFill>
                  <a:srgbClr val="EBEBEB"/>
                </a:solidFill>
                <a:latin typeface="Inter" panose="02000503000000020004" pitchFamily="2" charset="0"/>
                <a:ea typeface="Inter" panose="02000503000000020004" pitchFamily="2" charset="0"/>
              </a:rPr>
              <a:t>Susanne.Weide@ah-zeitarbeit.de</a:t>
            </a:r>
          </a:p>
          <a:p>
            <a:r>
              <a:rPr lang="de-DE" sz="600" dirty="0">
                <a:solidFill>
                  <a:srgbClr val="EBEBEB"/>
                </a:solidFill>
                <a:latin typeface="Inter" panose="02000503000000020004" pitchFamily="2" charset="0"/>
                <a:ea typeface="Inter" panose="02000503000000020004" pitchFamily="2" charset="0"/>
              </a:rPr>
              <a:t>+49 40 788 766 8 113</a:t>
            </a:r>
          </a:p>
        </p:txBody>
      </p:sp>
      <p:sp>
        <p:nvSpPr>
          <p:cNvPr id="38" name="Textfeld 37"/>
          <p:cNvSpPr txBox="1"/>
          <p:nvPr/>
        </p:nvSpPr>
        <p:spPr>
          <a:xfrm>
            <a:off x="500092" y="5185530"/>
            <a:ext cx="1385316" cy="4462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100" dirty="0">
                <a:solidFill>
                  <a:srgbClr val="F9004D"/>
                </a:solidFill>
                <a:latin typeface="Inter" panose="02000503000000020004" pitchFamily="2" charset="0"/>
                <a:ea typeface="Inter" panose="02000503000000020004" pitchFamily="2" charset="0"/>
              </a:rPr>
              <a:t>Bremen</a:t>
            </a:r>
          </a:p>
          <a:p>
            <a:r>
              <a:rPr lang="de-DE" sz="600" dirty="0">
                <a:solidFill>
                  <a:srgbClr val="F9004D"/>
                </a:solidFill>
                <a:latin typeface="Inter" panose="02000503000000020004" pitchFamily="2" charset="0"/>
                <a:ea typeface="Inter" panose="02000503000000020004" pitchFamily="2" charset="0"/>
              </a:rPr>
              <a:t>T +49 421 89 89 66 15</a:t>
            </a:r>
          </a:p>
          <a:p>
            <a:r>
              <a:rPr lang="de-DE" sz="600" dirty="0">
                <a:solidFill>
                  <a:srgbClr val="F9004D"/>
                </a:solidFill>
                <a:latin typeface="Inter" panose="02000503000000020004" pitchFamily="2" charset="0"/>
                <a:ea typeface="Inter" panose="02000503000000020004" pitchFamily="2" charset="0"/>
              </a:rPr>
              <a:t>E info.bremen@ah-zeitarbeit.de  </a:t>
            </a:r>
          </a:p>
        </p:txBody>
      </p:sp>
      <p:sp>
        <p:nvSpPr>
          <p:cNvPr id="39" name="Textfeld 38"/>
          <p:cNvSpPr txBox="1"/>
          <p:nvPr/>
        </p:nvSpPr>
        <p:spPr>
          <a:xfrm>
            <a:off x="1795587" y="5201840"/>
            <a:ext cx="1603324" cy="6924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900" dirty="0">
                <a:solidFill>
                  <a:srgbClr val="EBEBEB"/>
                </a:solidFill>
                <a:latin typeface="Inter" panose="02000503000000020004" pitchFamily="2" charset="0"/>
                <a:ea typeface="Inter" panose="02000503000000020004" pitchFamily="2" charset="0"/>
              </a:rPr>
              <a:t>Marta Stephan</a:t>
            </a:r>
          </a:p>
          <a:p>
            <a:r>
              <a:rPr lang="de-DE" sz="600" dirty="0">
                <a:solidFill>
                  <a:srgbClr val="F9004D"/>
                </a:solidFill>
                <a:latin typeface="Inter" panose="02000503000000020004" pitchFamily="2" charset="0"/>
                <a:ea typeface="Inter" panose="02000503000000020004" pitchFamily="2" charset="0"/>
              </a:rPr>
              <a:t>Personaldisponentin/Dispatcher, </a:t>
            </a:r>
            <a:r>
              <a:rPr lang="de-DE" sz="600" dirty="0" err="1">
                <a:solidFill>
                  <a:srgbClr val="F9004D"/>
                </a:solidFill>
                <a:latin typeface="Inter" panose="02000503000000020004" pitchFamily="2" charset="0"/>
                <a:ea typeface="Inter" panose="02000503000000020004" pitchFamily="2" charset="0"/>
              </a:rPr>
              <a:t>Recruiterin</a:t>
            </a:r>
            <a:endParaRPr lang="de-DE" sz="600" dirty="0">
              <a:solidFill>
                <a:srgbClr val="F9004D"/>
              </a:solidFill>
              <a:latin typeface="Inter" panose="02000503000000020004" pitchFamily="2" charset="0"/>
              <a:ea typeface="Inter" panose="02000503000000020004" pitchFamily="2" charset="0"/>
            </a:endParaRPr>
          </a:p>
          <a:p>
            <a:r>
              <a:rPr lang="de-DE" sz="600" dirty="0">
                <a:solidFill>
                  <a:srgbClr val="EBEBEB"/>
                </a:solidFill>
                <a:latin typeface="Inter" panose="02000503000000020004" pitchFamily="2" charset="0"/>
                <a:ea typeface="Inter" panose="02000503000000020004" pitchFamily="2" charset="0"/>
              </a:rPr>
              <a:t>Recruiting &amp; </a:t>
            </a:r>
            <a:r>
              <a:rPr lang="de-DE" sz="600" dirty="0" err="1">
                <a:solidFill>
                  <a:srgbClr val="EBEBEB"/>
                </a:solidFill>
                <a:latin typeface="Inter" panose="02000503000000020004" pitchFamily="2" charset="0"/>
                <a:ea typeface="Inter" panose="02000503000000020004" pitchFamily="2" charset="0"/>
              </a:rPr>
              <a:t>Social</a:t>
            </a:r>
            <a:r>
              <a:rPr lang="de-DE" sz="600" dirty="0">
                <a:solidFill>
                  <a:srgbClr val="EBEBEB"/>
                </a:solidFill>
                <a:latin typeface="Inter" panose="02000503000000020004" pitchFamily="2" charset="0"/>
                <a:ea typeface="Inter" panose="02000503000000020004" pitchFamily="2" charset="0"/>
              </a:rPr>
              <a:t> Media</a:t>
            </a:r>
          </a:p>
          <a:p>
            <a:r>
              <a:rPr lang="de-DE" sz="600" dirty="0">
                <a:solidFill>
                  <a:srgbClr val="EBEBEB"/>
                </a:solidFill>
                <a:latin typeface="Inter" panose="02000503000000020004" pitchFamily="2" charset="0"/>
                <a:ea typeface="Inter" panose="02000503000000020004" pitchFamily="2" charset="0"/>
              </a:rPr>
              <a:t>Marta.Stephan@ah-zeitarbeit.de</a:t>
            </a:r>
          </a:p>
          <a:p>
            <a:r>
              <a:rPr lang="de-DE" sz="600" dirty="0">
                <a:solidFill>
                  <a:srgbClr val="EBEBEB"/>
                </a:solidFill>
                <a:latin typeface="Inter" panose="02000503000000020004" pitchFamily="2" charset="0"/>
                <a:ea typeface="Inter" panose="02000503000000020004" pitchFamily="2" charset="0"/>
              </a:rPr>
              <a:t>+49 421 89 89 66 15</a:t>
            </a:r>
          </a:p>
          <a:p>
            <a:r>
              <a:rPr lang="de-DE" sz="600" dirty="0">
                <a:solidFill>
                  <a:srgbClr val="EBEBEB"/>
                </a:solidFill>
                <a:latin typeface="Inter" panose="02000503000000020004" pitchFamily="2" charset="0"/>
                <a:ea typeface="Inter" panose="02000503000000020004" pitchFamily="2" charset="0"/>
              </a:rPr>
              <a:t>+49 151 689 659 54</a:t>
            </a:r>
          </a:p>
        </p:txBody>
      </p:sp>
      <p:sp>
        <p:nvSpPr>
          <p:cNvPr id="43" name="Textfeld 42"/>
          <p:cNvSpPr txBox="1"/>
          <p:nvPr/>
        </p:nvSpPr>
        <p:spPr>
          <a:xfrm>
            <a:off x="500092" y="4514648"/>
            <a:ext cx="1479892" cy="4462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100" dirty="0">
                <a:solidFill>
                  <a:srgbClr val="F9004D"/>
                </a:solidFill>
                <a:latin typeface="Inter" panose="02000503000000020004" pitchFamily="2" charset="0"/>
                <a:ea typeface="Inter" panose="02000503000000020004" pitchFamily="2" charset="0"/>
              </a:rPr>
              <a:t>Magdeburg</a:t>
            </a:r>
          </a:p>
          <a:p>
            <a:r>
              <a:rPr lang="de-DE" sz="600" dirty="0">
                <a:solidFill>
                  <a:srgbClr val="F9004D"/>
                </a:solidFill>
                <a:latin typeface="Inter" panose="02000503000000020004" pitchFamily="2" charset="0"/>
                <a:ea typeface="Inter" panose="02000503000000020004" pitchFamily="2" charset="0"/>
              </a:rPr>
              <a:t>T +49 391 66 28 20 70</a:t>
            </a:r>
          </a:p>
          <a:p>
            <a:r>
              <a:rPr lang="de-DE" sz="600" dirty="0">
                <a:solidFill>
                  <a:srgbClr val="F9004D"/>
                </a:solidFill>
                <a:latin typeface="Inter" panose="02000503000000020004" pitchFamily="2" charset="0"/>
                <a:ea typeface="Inter" panose="02000503000000020004" pitchFamily="2" charset="0"/>
              </a:rPr>
              <a:t>E info.magdeburg@ah-zeitarbeit.de</a:t>
            </a:r>
          </a:p>
        </p:txBody>
      </p:sp>
      <p:sp>
        <p:nvSpPr>
          <p:cNvPr id="44" name="Textfeld 43"/>
          <p:cNvSpPr txBox="1"/>
          <p:nvPr/>
        </p:nvSpPr>
        <p:spPr>
          <a:xfrm>
            <a:off x="1795587" y="4511528"/>
            <a:ext cx="1612942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900" dirty="0">
                <a:solidFill>
                  <a:srgbClr val="EBEBEB"/>
                </a:solidFill>
                <a:latin typeface="Inter" panose="02000503000000020004" pitchFamily="2" charset="0"/>
                <a:ea typeface="Inter" panose="02000503000000020004" pitchFamily="2" charset="0"/>
              </a:rPr>
              <a:t>Monique Wolter</a:t>
            </a:r>
          </a:p>
          <a:p>
            <a:r>
              <a:rPr lang="de-DE" sz="600" dirty="0">
                <a:solidFill>
                  <a:srgbClr val="F9004D"/>
                </a:solidFill>
                <a:latin typeface="Inter" panose="02000503000000020004" pitchFamily="2" charset="0"/>
                <a:ea typeface="Inter" panose="02000503000000020004" pitchFamily="2" charset="0"/>
              </a:rPr>
              <a:t>Niederlassungsleiterin/</a:t>
            </a:r>
            <a:r>
              <a:rPr lang="de-DE" sz="600" dirty="0" err="1">
                <a:solidFill>
                  <a:srgbClr val="F9004D"/>
                </a:solidFill>
                <a:latin typeface="Inter" panose="02000503000000020004" pitchFamily="2" charset="0"/>
                <a:ea typeface="Inter" panose="02000503000000020004" pitchFamily="2" charset="0"/>
              </a:rPr>
              <a:t>Branch</a:t>
            </a:r>
            <a:r>
              <a:rPr lang="de-DE" sz="600" dirty="0">
                <a:solidFill>
                  <a:srgbClr val="F9004D"/>
                </a:solidFill>
                <a:latin typeface="Inter" panose="02000503000000020004" pitchFamily="2" charset="0"/>
                <a:ea typeface="Inter" panose="02000503000000020004" pitchFamily="2" charset="0"/>
              </a:rPr>
              <a:t> Manager</a:t>
            </a:r>
          </a:p>
          <a:p>
            <a:r>
              <a:rPr lang="de-DE" sz="600" dirty="0">
                <a:solidFill>
                  <a:srgbClr val="EBEBEB"/>
                </a:solidFill>
                <a:latin typeface="Inter" panose="02000503000000020004" pitchFamily="2" charset="0"/>
                <a:ea typeface="Inter" panose="02000503000000020004" pitchFamily="2" charset="0"/>
              </a:rPr>
              <a:t>Monique.Wolter@ah-zeitarbeit.de </a:t>
            </a:r>
          </a:p>
          <a:p>
            <a:r>
              <a:rPr lang="de-DE" sz="600" dirty="0">
                <a:solidFill>
                  <a:srgbClr val="EBEBEB"/>
                </a:solidFill>
                <a:latin typeface="Inter" panose="02000503000000020004" pitchFamily="2" charset="0"/>
                <a:ea typeface="Inter" panose="02000503000000020004" pitchFamily="2" charset="0"/>
              </a:rPr>
              <a:t>+49 391 662 820 70</a:t>
            </a:r>
          </a:p>
          <a:p>
            <a:r>
              <a:rPr lang="de-DE" sz="600" dirty="0">
                <a:solidFill>
                  <a:srgbClr val="EBEBEB"/>
                </a:solidFill>
                <a:latin typeface="Inter" panose="02000503000000020004" pitchFamily="2" charset="0"/>
                <a:ea typeface="Inter" panose="02000503000000020004" pitchFamily="2" charset="0"/>
              </a:rPr>
              <a:t>+49 151 689 659 60</a:t>
            </a:r>
          </a:p>
        </p:txBody>
      </p:sp>
      <p:sp>
        <p:nvSpPr>
          <p:cNvPr id="46" name="Textfeld 45">
            <a:extLst>
              <a:ext uri="{FF2B5EF4-FFF2-40B4-BE49-F238E27FC236}">
                <a16:creationId xmlns:a16="http://schemas.microsoft.com/office/drawing/2014/main" id="{FC4D636D-0CBB-49B1-9AC9-1CD114CB1822}"/>
              </a:ext>
            </a:extLst>
          </p:cNvPr>
          <p:cNvSpPr txBox="1"/>
          <p:nvPr/>
        </p:nvSpPr>
        <p:spPr>
          <a:xfrm>
            <a:off x="3552419" y="4518324"/>
            <a:ext cx="1404552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900" dirty="0">
                <a:solidFill>
                  <a:srgbClr val="EBEBEB"/>
                </a:solidFill>
                <a:latin typeface="Inter" panose="02000503000000020004" pitchFamily="2" charset="0"/>
                <a:ea typeface="Inter" panose="02000503000000020004" pitchFamily="2" charset="0"/>
              </a:rPr>
              <a:t>Jeannine </a:t>
            </a:r>
            <a:r>
              <a:rPr lang="de-DE" sz="900" dirty="0" err="1">
                <a:solidFill>
                  <a:srgbClr val="EBEBEB"/>
                </a:solidFill>
                <a:latin typeface="Inter" panose="02000503000000020004" pitchFamily="2" charset="0"/>
                <a:ea typeface="Inter" panose="02000503000000020004" pitchFamily="2" charset="0"/>
              </a:rPr>
              <a:t>Flierler</a:t>
            </a:r>
            <a:endParaRPr lang="de-DE" sz="900" dirty="0">
              <a:solidFill>
                <a:srgbClr val="EBEBEB"/>
              </a:solidFill>
              <a:latin typeface="Inter" panose="02000503000000020004" pitchFamily="2" charset="0"/>
              <a:ea typeface="Inter" panose="02000503000000020004" pitchFamily="2" charset="0"/>
            </a:endParaRPr>
          </a:p>
          <a:p>
            <a:r>
              <a:rPr lang="de-DE" sz="600" dirty="0">
                <a:solidFill>
                  <a:srgbClr val="F9004D"/>
                </a:solidFill>
                <a:latin typeface="Inter" panose="02000503000000020004" pitchFamily="2" charset="0"/>
                <a:ea typeface="Inter" panose="02000503000000020004" pitchFamily="2" charset="0"/>
              </a:rPr>
              <a:t>Vertriebsdisponentin/Sales Dispatcher</a:t>
            </a:r>
          </a:p>
          <a:p>
            <a:r>
              <a:rPr lang="de-DE" sz="600" dirty="0">
                <a:solidFill>
                  <a:srgbClr val="EBEBEB"/>
                </a:solidFill>
                <a:latin typeface="Inter" panose="02000503000000020004" pitchFamily="2" charset="0"/>
                <a:ea typeface="Inter" panose="02000503000000020004" pitchFamily="2" charset="0"/>
              </a:rPr>
              <a:t>Jeannine Flierler@ah-zeitarbeit.de </a:t>
            </a:r>
          </a:p>
          <a:p>
            <a:r>
              <a:rPr lang="de-DE" sz="600" dirty="0">
                <a:solidFill>
                  <a:srgbClr val="EBEBEB"/>
                </a:solidFill>
                <a:latin typeface="Inter" panose="02000503000000020004" pitchFamily="2" charset="0"/>
                <a:ea typeface="Inter" panose="02000503000000020004" pitchFamily="2" charset="0"/>
              </a:rPr>
              <a:t>+49 391 662 820 70</a:t>
            </a:r>
          </a:p>
          <a:p>
            <a:r>
              <a:rPr lang="de-DE" sz="600" dirty="0">
                <a:solidFill>
                  <a:srgbClr val="EBEBEB"/>
                </a:solidFill>
                <a:latin typeface="Inter" panose="02000503000000020004" pitchFamily="2" charset="0"/>
                <a:ea typeface="Inter" panose="02000503000000020004" pitchFamily="2" charset="0"/>
              </a:rPr>
              <a:t>+49 151 689 659 61</a:t>
            </a:r>
          </a:p>
        </p:txBody>
      </p:sp>
      <p:sp>
        <p:nvSpPr>
          <p:cNvPr id="34" name="Textfeld 33">
            <a:extLst>
              <a:ext uri="{FF2B5EF4-FFF2-40B4-BE49-F238E27FC236}">
                <a16:creationId xmlns:a16="http://schemas.microsoft.com/office/drawing/2014/main" id="{59365072-B2E1-47FB-BFD8-14E6815AD42C}"/>
              </a:ext>
            </a:extLst>
          </p:cNvPr>
          <p:cNvSpPr txBox="1"/>
          <p:nvPr/>
        </p:nvSpPr>
        <p:spPr>
          <a:xfrm>
            <a:off x="1795587" y="3813673"/>
            <a:ext cx="1369286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900" dirty="0">
                <a:solidFill>
                  <a:srgbClr val="EBEBEB"/>
                </a:solidFill>
                <a:latin typeface="Inter" panose="02000503000000020004" pitchFamily="2" charset="0"/>
                <a:ea typeface="Inter" panose="02000503000000020004" pitchFamily="2" charset="0"/>
              </a:rPr>
              <a:t>Martin </a:t>
            </a:r>
            <a:r>
              <a:rPr lang="de-DE" sz="900" dirty="0" err="1">
                <a:solidFill>
                  <a:srgbClr val="EBEBEB"/>
                </a:solidFill>
                <a:latin typeface="Inter" panose="02000503000000020004" pitchFamily="2" charset="0"/>
                <a:ea typeface="Inter" panose="02000503000000020004" pitchFamily="2" charset="0"/>
              </a:rPr>
              <a:t>Dechavanne</a:t>
            </a:r>
            <a:endParaRPr lang="de-DE" sz="900" dirty="0">
              <a:solidFill>
                <a:srgbClr val="EBEBEB"/>
              </a:solidFill>
              <a:latin typeface="Inter" panose="02000503000000020004" pitchFamily="2" charset="0"/>
              <a:ea typeface="Inter" panose="02000503000000020004" pitchFamily="2" charset="0"/>
            </a:endParaRPr>
          </a:p>
          <a:p>
            <a:r>
              <a:rPr lang="de-DE" sz="600" dirty="0">
                <a:solidFill>
                  <a:srgbClr val="F9004D"/>
                </a:solidFill>
                <a:latin typeface="Inter" panose="02000503000000020004" pitchFamily="2" charset="0"/>
                <a:ea typeface="Inter" panose="02000503000000020004" pitchFamily="2" charset="0"/>
              </a:rPr>
              <a:t>Niederlassungsleiter/Branch Manager</a:t>
            </a:r>
          </a:p>
          <a:p>
            <a:r>
              <a:rPr lang="de-DE" sz="600" dirty="0">
                <a:solidFill>
                  <a:srgbClr val="EBEBEB"/>
                </a:solidFill>
                <a:latin typeface="Inter" panose="02000503000000020004" pitchFamily="2" charset="0"/>
                <a:ea typeface="Inter" panose="02000503000000020004" pitchFamily="2" charset="0"/>
              </a:rPr>
              <a:t>Martin.Dechavanne@ah-zeitarbeit.de</a:t>
            </a:r>
          </a:p>
          <a:p>
            <a:r>
              <a:rPr lang="de-DE" sz="600" dirty="0">
                <a:solidFill>
                  <a:srgbClr val="EBEBEB"/>
                </a:solidFill>
                <a:latin typeface="Inter" panose="02000503000000020004" pitchFamily="2" charset="0"/>
                <a:ea typeface="Inter" panose="02000503000000020004" pitchFamily="2" charset="0"/>
              </a:rPr>
              <a:t>+49 40 788 766 8 118</a:t>
            </a:r>
          </a:p>
          <a:p>
            <a:r>
              <a:rPr lang="de-DE" sz="600" dirty="0">
                <a:solidFill>
                  <a:srgbClr val="EBEBEB"/>
                </a:solidFill>
                <a:latin typeface="Inter" panose="02000503000000020004" pitchFamily="2" charset="0"/>
                <a:ea typeface="Inter" panose="02000503000000020004" pitchFamily="2" charset="0"/>
              </a:rPr>
              <a:t>+49 171 99 75 006</a:t>
            </a:r>
          </a:p>
        </p:txBody>
      </p:sp>
      <p:sp>
        <p:nvSpPr>
          <p:cNvPr id="37" name="Textfeld 36">
            <a:extLst>
              <a:ext uri="{FF2B5EF4-FFF2-40B4-BE49-F238E27FC236}">
                <a16:creationId xmlns:a16="http://schemas.microsoft.com/office/drawing/2014/main" id="{BA750ED2-ADE0-426D-B62A-1DE4AFB3A4B1}"/>
              </a:ext>
            </a:extLst>
          </p:cNvPr>
          <p:cNvSpPr txBox="1"/>
          <p:nvPr/>
        </p:nvSpPr>
        <p:spPr>
          <a:xfrm>
            <a:off x="7585538" y="1986488"/>
            <a:ext cx="1090363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900" dirty="0">
                <a:solidFill>
                  <a:srgbClr val="EBEBEB"/>
                </a:solidFill>
                <a:latin typeface="Inter" panose="02000503000000020004" pitchFamily="2" charset="0"/>
                <a:ea typeface="Inter" panose="02000503000000020004" pitchFamily="2" charset="0"/>
              </a:rPr>
              <a:t>Lena-Sophie Kopf</a:t>
            </a:r>
          </a:p>
          <a:p>
            <a:r>
              <a:rPr lang="de-DE" sz="600" dirty="0">
                <a:solidFill>
                  <a:srgbClr val="F9004D"/>
                </a:solidFill>
                <a:latin typeface="Inter" panose="02000503000000020004" pitchFamily="2" charset="0"/>
                <a:ea typeface="Inter" panose="02000503000000020004" pitchFamily="2" charset="0"/>
              </a:rPr>
              <a:t>Auszubildende PDK/Trainee</a:t>
            </a:r>
          </a:p>
          <a:p>
            <a:r>
              <a:rPr lang="de-DE" sz="600" dirty="0">
                <a:solidFill>
                  <a:srgbClr val="EBEBEB"/>
                </a:solidFill>
                <a:latin typeface="Inter" panose="02000503000000020004" pitchFamily="2" charset="0"/>
                <a:ea typeface="Inter" panose="02000503000000020004" pitchFamily="2" charset="0"/>
              </a:rPr>
              <a:t>Lena.Kopf@ah-zeitarbeit.de </a:t>
            </a:r>
          </a:p>
          <a:p>
            <a:r>
              <a:rPr lang="de-DE" sz="600" dirty="0">
                <a:solidFill>
                  <a:srgbClr val="EBEBEB"/>
                </a:solidFill>
                <a:latin typeface="Inter" panose="02000503000000020004" pitchFamily="2" charset="0"/>
                <a:ea typeface="Inter" panose="02000503000000020004" pitchFamily="2" charset="0"/>
              </a:rPr>
              <a:t>+49 40 788 766 8 119</a:t>
            </a:r>
          </a:p>
        </p:txBody>
      </p:sp>
      <p:sp>
        <p:nvSpPr>
          <p:cNvPr id="41" name="Textfeld 40">
            <a:extLst>
              <a:ext uri="{FF2B5EF4-FFF2-40B4-BE49-F238E27FC236}">
                <a16:creationId xmlns:a16="http://schemas.microsoft.com/office/drawing/2014/main" id="{EDB42FCB-FB3D-44A3-9988-E85FD708FDE2}"/>
              </a:ext>
            </a:extLst>
          </p:cNvPr>
          <p:cNvSpPr txBox="1"/>
          <p:nvPr/>
        </p:nvSpPr>
        <p:spPr>
          <a:xfrm>
            <a:off x="3552419" y="5185530"/>
            <a:ext cx="1425390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900" dirty="0">
                <a:solidFill>
                  <a:srgbClr val="EBEBEB"/>
                </a:solidFill>
                <a:latin typeface="Inter" panose="02000503000000020004" pitchFamily="2" charset="0"/>
                <a:ea typeface="Inter" panose="02000503000000020004" pitchFamily="2" charset="0"/>
              </a:rPr>
              <a:t>Madleen </a:t>
            </a:r>
            <a:r>
              <a:rPr lang="de-DE" sz="900" dirty="0" err="1">
                <a:solidFill>
                  <a:srgbClr val="EBEBEB"/>
                </a:solidFill>
                <a:latin typeface="Inter" panose="02000503000000020004" pitchFamily="2" charset="0"/>
                <a:ea typeface="Inter" panose="02000503000000020004" pitchFamily="2" charset="0"/>
              </a:rPr>
              <a:t>Perepeczko</a:t>
            </a:r>
            <a:endParaRPr lang="de-DE" sz="900" dirty="0">
              <a:solidFill>
                <a:srgbClr val="EBEBEB"/>
              </a:solidFill>
              <a:latin typeface="Inter" panose="02000503000000020004" pitchFamily="2" charset="0"/>
              <a:ea typeface="Inter" panose="02000503000000020004" pitchFamily="2" charset="0"/>
            </a:endParaRPr>
          </a:p>
          <a:p>
            <a:r>
              <a:rPr lang="de-DE" sz="600" dirty="0">
                <a:solidFill>
                  <a:srgbClr val="F9004D"/>
                </a:solidFill>
                <a:latin typeface="Inter" panose="02000503000000020004" pitchFamily="2" charset="0"/>
                <a:ea typeface="Inter" panose="02000503000000020004" pitchFamily="2" charset="0"/>
              </a:rPr>
              <a:t>Auszubildende PDK/Trainee</a:t>
            </a:r>
          </a:p>
          <a:p>
            <a:r>
              <a:rPr lang="de-DE" sz="600" dirty="0">
                <a:solidFill>
                  <a:srgbClr val="EBEBEB"/>
                </a:solidFill>
                <a:latin typeface="Inter" panose="02000503000000020004" pitchFamily="2" charset="0"/>
                <a:ea typeface="Inter" panose="02000503000000020004" pitchFamily="2" charset="0"/>
              </a:rPr>
              <a:t>Madleen.Perepeczko@ah-zeitarbeit.de </a:t>
            </a:r>
          </a:p>
          <a:p>
            <a:r>
              <a:rPr lang="de-DE" sz="600" dirty="0">
                <a:solidFill>
                  <a:srgbClr val="EBEBEB"/>
                </a:solidFill>
                <a:latin typeface="Inter" panose="02000503000000020004" pitchFamily="2" charset="0"/>
                <a:ea typeface="Inter" panose="02000503000000020004" pitchFamily="2" charset="0"/>
              </a:rPr>
              <a:t>+49 421 89 89 66 15</a:t>
            </a:r>
          </a:p>
        </p:txBody>
      </p:sp>
    </p:spTree>
    <p:extLst>
      <p:ext uri="{BB962C8B-B14F-4D97-AF65-F5344CB8AC3E}">
        <p14:creationId xmlns:p14="http://schemas.microsoft.com/office/powerpoint/2010/main" val="11420786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Abgerundetes Rechteck 14">
            <a:extLst>
              <a:ext uri="{FF2B5EF4-FFF2-40B4-BE49-F238E27FC236}">
                <a16:creationId xmlns:a16="http://schemas.microsoft.com/office/drawing/2014/main" id="{D618A122-8B71-E947-A349-BEAD88C4A43A}"/>
              </a:ext>
            </a:extLst>
          </p:cNvPr>
          <p:cNvSpPr/>
          <p:nvPr/>
        </p:nvSpPr>
        <p:spPr>
          <a:xfrm>
            <a:off x="453786" y="716856"/>
            <a:ext cx="10869743" cy="4476498"/>
          </a:xfrm>
          <a:prstGeom prst="roundRect">
            <a:avLst>
              <a:gd name="adj" fmla="val 1477"/>
            </a:avLst>
          </a:prstGeom>
          <a:solidFill>
            <a:srgbClr val="00143F"/>
          </a:solidFill>
          <a:ln>
            <a:noFill/>
          </a:ln>
          <a:effectLst>
            <a:outerShdw blurRad="266700" dist="12700" dir="5280000" algn="t" rotWithShape="0">
              <a:prstClr val="black">
                <a:alpha val="25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dirty="0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73A1C22D-4C6E-1740-949A-C1EEC3F7C1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35964" y="5414101"/>
            <a:ext cx="1963737" cy="952115"/>
          </a:xfrm>
          <a:prstGeom prst="rect">
            <a:avLst/>
          </a:prstGeom>
        </p:spPr>
      </p:pic>
      <p:sp>
        <p:nvSpPr>
          <p:cNvPr id="9" name="Rechtwinkliges Dreieck 8">
            <a:extLst>
              <a:ext uri="{FF2B5EF4-FFF2-40B4-BE49-F238E27FC236}">
                <a16:creationId xmlns:a16="http://schemas.microsoft.com/office/drawing/2014/main" id="{CA890681-F367-174F-88F5-69180D5DB326}"/>
              </a:ext>
            </a:extLst>
          </p:cNvPr>
          <p:cNvSpPr/>
          <p:nvPr/>
        </p:nvSpPr>
        <p:spPr>
          <a:xfrm rot="10800000">
            <a:off x="10417833" y="543752"/>
            <a:ext cx="1080000" cy="1080000"/>
          </a:xfrm>
          <a:prstGeom prst="rtTriangle">
            <a:avLst/>
          </a:prstGeom>
          <a:solidFill>
            <a:srgbClr val="F9004D"/>
          </a:solidFill>
          <a:ln>
            <a:noFill/>
          </a:ln>
          <a:effectLst>
            <a:outerShdw blurRad="444500" dist="38100" dir="8100000" algn="tr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850D4E9-0BF6-ED4C-ABF6-BDF0226982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27342" y="1378743"/>
            <a:ext cx="8767578" cy="688073"/>
          </a:xfrm>
        </p:spPr>
        <p:txBody>
          <a:bodyPr lIns="0" tIns="0" rIns="0" bIns="0">
            <a:normAutofit/>
          </a:bodyPr>
          <a:lstStyle/>
          <a:p>
            <a:pPr algn="l"/>
            <a:r>
              <a:rPr lang="de-DE" altLang="de-DE" sz="4800" b="1" dirty="0">
                <a:solidFill>
                  <a:schemeClr val="bg1"/>
                </a:solidFill>
                <a:latin typeface="Inter" panose="02000503000000020004" pitchFamily="2" charset="0"/>
                <a:ea typeface="Inter" panose="02000503000000020004" pitchFamily="2" charset="0"/>
              </a:rPr>
              <a:t>Ein starkes Team ist die Basis</a:t>
            </a:r>
            <a:endParaRPr lang="de-DE" sz="4800" b="1" dirty="0">
              <a:solidFill>
                <a:schemeClr val="bg1"/>
              </a:solidFill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DF69D27-B33E-164A-AC53-76E0EC2BF2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27342" y="2212773"/>
            <a:ext cx="8767578" cy="1126313"/>
          </a:xfrm>
        </p:spPr>
        <p:txBody>
          <a:bodyPr lIns="0" tIns="0" rIns="0" bIns="0">
            <a:normAutofit/>
          </a:bodyPr>
          <a:lstStyle/>
          <a:p>
            <a:pPr algn="l"/>
            <a:r>
              <a:rPr lang="de-DE" altLang="de-DE" dirty="0">
                <a:solidFill>
                  <a:schemeClr val="bg1"/>
                </a:solidFill>
                <a:latin typeface="Inter" panose="02000503000000020004" pitchFamily="2" charset="0"/>
                <a:ea typeface="Inter" panose="02000503000000020004" pitchFamily="2" charset="0"/>
                <a:cs typeface="Arial" panose="020B0604020202020204" pitchFamily="34" charset="0"/>
              </a:rPr>
              <a:t>Wir schaffen Möglichkeiten!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142D6A43-9CD8-9942-B3EA-0A182F16CC5F}"/>
              </a:ext>
            </a:extLst>
          </p:cNvPr>
          <p:cNvSpPr txBox="1"/>
          <p:nvPr/>
        </p:nvSpPr>
        <p:spPr>
          <a:xfrm>
            <a:off x="9031266" y="-47598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DE" dirty="0"/>
          </a:p>
        </p:txBody>
      </p:sp>
      <p:grpSp>
        <p:nvGrpSpPr>
          <p:cNvPr id="13" name="Gruppieren 12">
            <a:extLst>
              <a:ext uri="{FF2B5EF4-FFF2-40B4-BE49-F238E27FC236}">
                <a16:creationId xmlns:a16="http://schemas.microsoft.com/office/drawing/2014/main" id="{E542AF52-890F-DF46-AE1E-5A715EA6BBC6}"/>
              </a:ext>
            </a:extLst>
          </p:cNvPr>
          <p:cNvGrpSpPr/>
          <p:nvPr/>
        </p:nvGrpSpPr>
        <p:grpSpPr>
          <a:xfrm>
            <a:off x="798321" y="4074214"/>
            <a:ext cx="5085564" cy="1902613"/>
            <a:chOff x="713987" y="4585869"/>
            <a:chExt cx="5085564" cy="1902613"/>
          </a:xfrm>
        </p:grpSpPr>
        <p:sp>
          <p:nvSpPr>
            <p:cNvPr id="4" name="Abgerundetes Rechteck 3">
              <a:extLst>
                <a:ext uri="{FF2B5EF4-FFF2-40B4-BE49-F238E27FC236}">
                  <a16:creationId xmlns:a16="http://schemas.microsoft.com/office/drawing/2014/main" id="{CE6C4905-FE38-9C4C-B8E1-B0F7C29EBE4C}"/>
                </a:ext>
              </a:extLst>
            </p:cNvPr>
            <p:cNvSpPr/>
            <p:nvPr/>
          </p:nvSpPr>
          <p:spPr>
            <a:xfrm>
              <a:off x="713987" y="4585869"/>
              <a:ext cx="5085564" cy="1902613"/>
            </a:xfrm>
            <a:prstGeom prst="roundRect">
              <a:avLst>
                <a:gd name="adj" fmla="val 3161"/>
              </a:avLst>
            </a:prstGeom>
            <a:solidFill>
              <a:schemeClr val="bg1"/>
            </a:solidFill>
            <a:ln>
              <a:noFill/>
            </a:ln>
            <a:effectLst>
              <a:outerShdw blurRad="241300" dist="38100" dir="5400000" algn="t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0" name="Titel 1">
              <a:extLst>
                <a:ext uri="{FF2B5EF4-FFF2-40B4-BE49-F238E27FC236}">
                  <a16:creationId xmlns:a16="http://schemas.microsoft.com/office/drawing/2014/main" id="{6A18A461-6CD2-C14B-AB09-92E677EC5CFC}"/>
                </a:ext>
              </a:extLst>
            </p:cNvPr>
            <p:cNvSpPr txBox="1">
              <a:spLocks/>
            </p:cNvSpPr>
            <p:nvPr/>
          </p:nvSpPr>
          <p:spPr>
            <a:xfrm>
              <a:off x="2687040" y="4868644"/>
              <a:ext cx="2843135" cy="1108184"/>
            </a:xfrm>
            <a:prstGeom prst="rect">
              <a:avLst/>
            </a:prstGeom>
          </p:spPr>
          <p:txBody>
            <a:bodyPr vert="horz" lIns="0" tIns="0" rIns="0" bIns="0" rtlCol="0" anchor="t" anchorCtr="0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lnSpc>
                  <a:spcPct val="100000"/>
                </a:lnSpc>
              </a:pPr>
              <a:r>
                <a:rPr lang="de-DE" altLang="de-DE" sz="1400" b="1" dirty="0">
                  <a:solidFill>
                    <a:srgbClr val="00143F"/>
                  </a:solidFill>
                  <a:latin typeface="Inter" panose="02000503000000020004" pitchFamily="2" charset="0"/>
                  <a:ea typeface="Inter" panose="02000503000000020004" pitchFamily="2" charset="0"/>
                  <a:cs typeface="Arial" panose="020B0604020202020204" pitchFamily="34" charset="0"/>
                </a:rPr>
                <a:t>A &amp; H Zeitarbeit GmbH</a:t>
              </a:r>
            </a:p>
            <a:p>
              <a:pPr>
                <a:lnSpc>
                  <a:spcPct val="100000"/>
                </a:lnSpc>
              </a:pPr>
              <a:r>
                <a:rPr lang="de-DE" altLang="de-DE" sz="1400" dirty="0">
                  <a:solidFill>
                    <a:srgbClr val="00143F"/>
                  </a:solidFill>
                  <a:latin typeface="Inter Medium" panose="02000503000000020004" pitchFamily="2" charset="0"/>
                  <a:ea typeface="Inter Medium" panose="02000503000000020004" pitchFamily="2" charset="0"/>
                  <a:cs typeface="Arial" panose="020B0604020202020204" pitchFamily="34" charset="0"/>
                </a:rPr>
                <a:t>T +49 40 788 766 8 0</a:t>
              </a:r>
            </a:p>
            <a:p>
              <a:pPr>
                <a:lnSpc>
                  <a:spcPct val="100000"/>
                </a:lnSpc>
              </a:pPr>
              <a:r>
                <a:rPr lang="de-DE" altLang="de-DE" sz="1400" dirty="0">
                  <a:solidFill>
                    <a:srgbClr val="00143F"/>
                  </a:solidFill>
                  <a:latin typeface="Inter Medium" panose="02000503000000020004" pitchFamily="2" charset="0"/>
                  <a:ea typeface="Inter Medium" panose="02000503000000020004" pitchFamily="2" charset="0"/>
                  <a:cs typeface="Arial" panose="020B0604020202020204" pitchFamily="34" charset="0"/>
                </a:rPr>
                <a:t>E info@ah-zeitarbeit.de</a:t>
              </a:r>
            </a:p>
          </p:txBody>
        </p:sp>
        <p:pic>
          <p:nvPicPr>
            <p:cNvPr id="11" name="Grafik 10">
              <a:extLst>
                <a:ext uri="{FF2B5EF4-FFF2-40B4-BE49-F238E27FC236}">
                  <a16:creationId xmlns:a16="http://schemas.microsoft.com/office/drawing/2014/main" id="{42A7A13C-32F3-9243-8D7E-67C2018EFD5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7276" y="4814119"/>
              <a:ext cx="1490542" cy="1490542"/>
            </a:xfrm>
            <a:prstGeom prst="rect">
              <a:avLst/>
            </a:prstGeom>
          </p:spPr>
        </p:pic>
        <p:sp>
          <p:nvSpPr>
            <p:cNvPr id="12" name="Rechteck 11">
              <a:extLst>
                <a:ext uri="{FF2B5EF4-FFF2-40B4-BE49-F238E27FC236}">
                  <a16:creationId xmlns:a16="http://schemas.microsoft.com/office/drawing/2014/main" id="{FEDFDEDF-4DF0-974E-B735-821B27F917AA}"/>
                </a:ext>
              </a:extLst>
            </p:cNvPr>
            <p:cNvSpPr/>
            <p:nvPr/>
          </p:nvSpPr>
          <p:spPr>
            <a:xfrm>
              <a:off x="2687040" y="6052291"/>
              <a:ext cx="2569120" cy="215444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r>
                <a:rPr lang="de-DE" altLang="de-DE" sz="1400" b="1" dirty="0">
                  <a:solidFill>
                    <a:srgbClr val="F9004D"/>
                  </a:solidFill>
                  <a:latin typeface="Inter" panose="02000503000000020004" pitchFamily="2" charset="0"/>
                  <a:ea typeface="Inter" panose="02000503000000020004" pitchFamily="2" charset="0"/>
                  <a:cs typeface="Arial" panose="020B0604020202020204" pitchFamily="34" charset="0"/>
                  <a:hlinkClick r:id="rId4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www.ah-zeitarbeit.de</a:t>
              </a:r>
              <a:endParaRPr lang="de-DE" altLang="de-DE" sz="1400" b="1" dirty="0">
                <a:solidFill>
                  <a:srgbClr val="F9004D"/>
                </a:solidFill>
                <a:latin typeface="Inter" panose="02000503000000020004" pitchFamily="2" charset="0"/>
                <a:ea typeface="Inter" panose="02000503000000020004" pitchFamily="2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877579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495</Words>
  <Application>Microsoft Office PowerPoint</Application>
  <PresentationFormat>Breitbild</PresentationFormat>
  <Paragraphs>100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Inter</vt:lpstr>
      <vt:lpstr>Inter Medium</vt:lpstr>
      <vt:lpstr>Office</vt:lpstr>
      <vt:lpstr>A &amp; H Zeitarbeit GmbH</vt:lpstr>
      <vt:lpstr>PowerPoint-Präsentation</vt:lpstr>
      <vt:lpstr>Ein starkes Team ist die Basis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Florian Möllering</dc:creator>
  <cp:lastModifiedBy>Jana Maly</cp:lastModifiedBy>
  <cp:revision>92</cp:revision>
  <cp:lastPrinted>2022-02-21T09:03:20Z</cp:lastPrinted>
  <dcterms:created xsi:type="dcterms:W3CDTF">2022-02-15T13:28:43Z</dcterms:created>
  <dcterms:modified xsi:type="dcterms:W3CDTF">2026-02-25T08:48:55Z</dcterms:modified>
</cp:coreProperties>
</file>